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93" r:id="rId6"/>
    <p:sldId id="269" r:id="rId7"/>
    <p:sldId id="291" r:id="rId8"/>
    <p:sldId id="292" r:id="rId9"/>
    <p:sldId id="262" r:id="rId10"/>
    <p:sldId id="295" r:id="rId11"/>
    <p:sldId id="296" r:id="rId12"/>
    <p:sldId id="275" r:id="rId13"/>
    <p:sldId id="297" r:id="rId14"/>
    <p:sldId id="294" r:id="rId15"/>
    <p:sldId id="298" r:id="rId16"/>
    <p:sldId id="299" r:id="rId17"/>
    <p:sldId id="281" r:id="rId18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1A39"/>
    <a:srgbClr val="B06374"/>
    <a:srgbClr val="324B62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78" autoAdjust="0"/>
  </p:normalViewPr>
  <p:slideViewPr>
    <p:cSldViewPr>
      <p:cViewPr varScale="1">
        <p:scale>
          <a:sx n="71" d="100"/>
          <a:sy n="71" d="100"/>
        </p:scale>
        <p:origin x="822" y="6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5:43:30.078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0,'24'0'63,"24"0"-63,-1 0 15,25 24-15,48-24 16,-24 0-1,144 0-15,23 0 16,-95 0-16,48 0 16,-25 0-16,73 24 15,-240-24-15,263 24 16,-95-24-16,-24 24 16,-24-24-16,47 0 15,-23 0-15,96 0 16,-73 0-16,49 24 15,-72-24-15,23 0 16,-23 0-16,-48 0 16,48 24-16,-25-24 15,1 0-15,120 0 16,-144 0-16,47 0 16,-23 0-16,96 0 15,-97 0-15,169 0 16,-120 0-16,-1 0 15,25 0-15,0-24 16,-25 24 0,-47 0-16,144 0 15,-121 0-15,49 0 16,-48 0-16,0 0 16,-73 0-16,73 0 15,24 0-15,24 0 16,-49 0-16,-71 0 15,24-24-15,144 24 16,-145 0-16,49 0 16,-24 0-16,-24 0 15,-1 0-15,25 0 16,-48 0-16,72 0 16,-48 0-16,23 0 15,-47 0-15,48 0 16,-48 0-16,-24 0 15,0 0-15,24 0 16,47 0 0,-71 0-16,48 0 15,0 0-15,24 0 16,-49 0-16,73 0 16,-48 0-16,-24 0 15,-24 0-15,24 0 16,-25 0-16,1 0 15,48 0-15,-24 0 16,48 0-16,-24 0 16,23 0-16,-71 0 15,48 0-15,0 0 16,-24 0-16,-24 0 16,-1 0-16,25 0 15,-24 0-15,-24 0 16,96 0-16,-72 0 15,48 0-15,-1 0 16,49 0-16,-48 0 16,24 0-1,-48 0-15,-1 0 16,25 0-16,24 0 16,-48 0-16,-24 0 15,0 0-15,23 0 16,73 0-16,-48 0 15,-72 0-15,72 0 16,24 0-16,-25 0 16,-23 0-16,-24 0 15,24 0-15,0 0 16,-24 0-16,0 0 16,-48 0-16,23 0 15,-23 0-15,24 0 16,0 0-16,-24 0 15,0 0-15,24 0 16,-24 0-16,0 0 16,24 0-16,-24 0 15,0 0-15,24 0 16,0 0 0,-24 0-16,0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11-21T13:40:41.412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0,'49'0'62,"25"0"-62,25 0 16,24 25-16,50-1 16,-25-24-16,98 25 15,-73-25-15,0 0 16,98 25-16,-148-25 16,-24 24-16,-1-24 15,-24 25-15,-49-25 16,0 0-16,-1 0 15,1 0 1,0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5:01:27.241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0 126 0,'25'0'15,"24"0"1,-24 0-16,24-21 16,-24 1-16,49-2 15,-25 22-15,25 0 16,25-21-1,-25 1-15,-25-1 16,0 21-16,1 0 16,-1 0-16,-24 0 15,-1 0-15,26 0 16,-26 0-16,1 21 16,24-21-16,0 20 15,-24 1-15,24-21 16,1 0-16,-50 22 15,49-2-15,-24-20 16,-1 0 0,1 0-16,0 0 15,-1 0 1,26 0 0,-26 0-1,1 0 16,0 0-15,-1 0 0,1 0-1,-25-20-15,25 20 16,-1 0-16,1 0 31,0 0 0,-1 0-15,1 0-16,-25-22 31,25 22-31,-1 0 63,-24-21-48,25 21 1,0 0 15,-25-20-15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5:01:28.529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0 0,'25'0'47,"0"0"-31,-1 0-16,1 0 15,0 25-15,-1-25 16,26 0-16,-1 24 16,-24-24-16,24 0 15,25 0 1,-25 0-16,-24 0 16,24 0-16,-24 0 15,0 0-15,-1 0 16,1 0 15,0 0-15,-1 0-1,1 0-15,-1 0 16,1 0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3T15:07:46.073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0,'20'0'46,"19"0"-30,0 0-16,0 0 16,21 0-16,98 0 15,-80 0 1,60 20-16,-79-20 0,80 0 16,38 0-16,-19 0 15,97 0 1,-97 0-16,39 0 15,-20 20-15,-18-20 16,-2 19-16,1-19 16,-60 20-16,-19 0 15,-40-20-15,20 0 16,20 0-16,-20 0 16,1 0-16,-1 0 15,59 0-15,-79 0 16,20 0-16,0 0 15,1 0-15,-21 0 16,1 0-16,-21 0 16,21 19-16,-1-19 15,0 0-15,1 0 16,-1 20-16,-19-20 16,39 0-1,-20 0-15,1 0 16,-20 0-16,0 0 15,39 0-15,-40 0 16,21 0-16,-21 0 16,21 0-16,-21 0 15,1 0-15,0 0 16,-1 0-16,21 0 16,-21 0 30,1 0-14,0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4:22:08.907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8 0,'25'0'31,"-1"0"-15,1 0-16,0 0 15,24 0-15,0 0 16,1 0-16,24 0 16,98 24-16,-98-24 15,74 0-15,74 25 16,-148-25-16,123 25 16,-49-25-1,-49 0-15,-25 0 16,25 0-16,24 0 15,-25-25-15,26 25 16,-50-25-16,0 25 16,49-24-16,-49 24 15,0 0-15,-25 0 16,25 0-16,-24 0 16,-1 0-16,25 0 15,-25 0-15,25 0 16,-24 0-16,-1 24 15,25-24-15,-25 0 16,-24 0 0,-1 0-1,1 0 1,0 0 0,-1 0-16,1 0 15,24 0-15,-24 0 16,0 0-16,-1 0 15,1 0 1,0 0 15,-1 0-15,1 0 0,0 0-1,-1 0 1,1 0-16,0 0 15,-1 0 17,1 0-17,0 0 1,-1 0 15,1 0-15,0 0-16,-1 0 15,1 0-15,0 0 16,-1 0-16,1 0 16,0 0-1,-1 0 1,1 0 0,0 0-16,-1 0 15,1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4:22:22.170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0,'0'25'16,"25"0"15,24-25-31,-24 24 16,-1 1 0,26-25-16,-1 0 15,-24 24-15,24-24 16,25 25-16,0-25 15,74 25-15,-25-25 16,-24 0-16,24 0 16,25 24-16,0-24 15,-74 0-15,25 0 16,-25 0-16,-25 0 16,0 0-16,1 0 15,-1 0-15,25 0 16,-49 0-16,-1 0 15,25 0-15,-24 0 16,24 0-16,-24 0 16,0 0-16,-1 0 15,1 0-15,0 0 16,-1 0-16,1 0 16,0 0-16,-1 0 15,1 0 1,0 0-16,-1 0 15,1 0 1,0 0 0,-1 0-1,1 0-15,0 0 16,-1 0-16,1 0 16,0 0-1,-1 0 1,1 0 15,0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5:04:53.749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 0,'25'0'63,"24"0"-48,-24 0-15,24 0 16,25 0-16,0 0 15,49 25-15,-24-1 16,-1 1-16,26-25 16,-50 0-16,0 0 15,-25 25-15,25-25 16,0 0-16,-25 0 16,1 0-16,-26 0 15,26 0-15,-1 0 16,0 0-1,-24-25-15,24 25 16,-24 0 0,0 0-1,-1 0 1,1 0-16,24 0 16,-24 0-16,0 0 15,24 0-15,-24 25 16,-1-25-16,1 0 15,-1 0-15,1 0 16,24 0-16,-24 0 16,24 0-1,-24 0-15,0 0 32,-1 0-32,1 0 15,0 0 16,24 0-15,-24 0-16,-1 0 16,1 24-16,24-24 15,-24 0 1,0 0 0,-1 0-16,1 0 15,0 0-15,-1 0 16,1 0-16,0 0 15,-1 0 1,1 0 0,0 0-1,-1 0 1,1 0 0,0 0 15,-1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5:05:17.751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34 0,'49'0'79,"0"0"-79,1 0 15,-1 0-15,25 0 16,25 0-16,48 0 15,1 0-15,-49 0 16,74 0-16,-1 0 16,50 0-16,-74 0 15,-49 0-15,0 0 16,-25 0-16,24 0 16,-24 0-16,0 0 15,0 0 1,0 0-16,-25 0 15,1 0-15,24 0 16,-50 0-16,26 25 16,-26-25-1,1 0 1,0 25-16,-1-25 16,26 0-1,-26 0-15,1 0 16,0 0-16,-1 0 15,1 0 1,0 0 0,-1 0-16,1 0 15,0 0 1,-1 0 0,1 0 15,0 0 0,-1 0-15,1 0-1,0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5:08:04.019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1-1 0,'25'0'47,"24"0"-31,25 0-1,-25 23-15,99-23 16,-49 0-16,-25 0 16,49 0-16,1 0 15,24 0-15,74 0 16,-49 0-16,-49 0 15,-1 0-15,0 0 16,-24 0 0,-1 0-16,-24 0 15,0 0-15,-49 0 16,0 0-16,24 0 16,-24 0-16,-1 0 15,1 0-15,0 0 16,-1 0-1,1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5:08:05.091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0 0,'74'0'47,"-1"0"-31,73 74-16,-36-74 15,74 36 1,109 1-16,-145-37 16,72 37-16,73-37 15,-110 0-15,-36 0 16,110 0-16,-111 0 16,37 0-16,74 0 15,-37 0-15,-183 0 16,73 0-16,-37 0 15,0 0-15,-36 0 16,0 0 0,-1 0 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7-24T05:08:06.251"/>
    </inkml:context>
    <inkml:brush xml:id="br0">
      <inkml:brushProperty name="width" value="0.23333" units="cm"/>
      <inkml:brushProperty name="height" value="0.4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0,'49'0'62,"25"0"-62,25 0 16,24 25-16,50-1 16,-25-24-16,98 25 15,-73-25-15,0 0 16,98 25-16,-148-25 16,-24 24-16,-1-24 15,-24 25-15,-49-25 16,0 0-16,-1 0 15,1 0 1,0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E6D50-CA22-4DFE-BE7B-B10620DC3333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97BBA-0DEA-469B-BF59-6D57FC9A0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568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Malgun Gothic"/>
                <a:cs typeface="Malgun Gothic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altLang="ko-KR" spc="-5"/>
              <a:t>-</a:t>
            </a:r>
            <a:r>
              <a:rPr lang="ko-KR" altLang="en-US" spc="-45"/>
              <a:t> </a:t>
            </a:r>
            <a:fld id="{81D60167-4931-47E6-BA6A-407CBD079E47}" type="slidenum">
              <a:rPr spc="-5" smtClean="0"/>
              <a:pPr marL="12700">
                <a:spcBef>
                  <a:spcPts val="160"/>
                </a:spcBef>
              </a:pPr>
              <a:t>‹#›</a:t>
            </a:fld>
            <a:r>
              <a:rPr spc="-30"/>
              <a:t> </a:t>
            </a:r>
            <a:r>
              <a:rPr spc="-5"/>
              <a:t>-</a:t>
            </a:r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Malgun Gothic"/>
                <a:cs typeface="Malgun Gothic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altLang="ko-KR" spc="-5"/>
              <a:t>-</a:t>
            </a:r>
            <a:r>
              <a:rPr lang="ko-KR" altLang="en-US" spc="-45"/>
              <a:t> </a:t>
            </a:r>
            <a:fld id="{81D60167-4931-47E6-BA6A-407CBD079E47}" type="slidenum">
              <a:rPr spc="-5" smtClean="0"/>
              <a:pPr marL="12700">
                <a:spcBef>
                  <a:spcPts val="160"/>
                </a:spcBef>
              </a:pPr>
              <a:t>‹#›</a:t>
            </a:fld>
            <a:r>
              <a:rPr spc="-30"/>
              <a:t> </a:t>
            </a:r>
            <a:r>
              <a:rPr spc="-5"/>
              <a:t>-</a:t>
            </a:r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Malgun Gothic"/>
                <a:cs typeface="Malgun Gothic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altLang="ko-KR" spc="-5"/>
              <a:t>-</a:t>
            </a:r>
            <a:r>
              <a:rPr lang="ko-KR" altLang="en-US" spc="-45"/>
              <a:t> </a:t>
            </a:r>
            <a:fld id="{81D60167-4931-47E6-BA6A-407CBD079E47}" type="slidenum">
              <a:rPr spc="-5" smtClean="0"/>
              <a:pPr marL="12700">
                <a:spcBef>
                  <a:spcPts val="160"/>
                </a:spcBef>
              </a:pPr>
              <a:t>‹#›</a:t>
            </a:fld>
            <a:r>
              <a:rPr spc="-30"/>
              <a:t> </a:t>
            </a:r>
            <a:r>
              <a:rPr spc="-5"/>
              <a:t>-</a:t>
            </a:r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Malgun Gothic"/>
                <a:cs typeface="Malgun Gothic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altLang="ko-KR" spc="-5"/>
              <a:t>-</a:t>
            </a:r>
            <a:r>
              <a:rPr lang="ko-KR" altLang="en-US" spc="-45"/>
              <a:t> </a:t>
            </a:r>
            <a:fld id="{81D60167-4931-47E6-BA6A-407CBD079E47}" type="slidenum">
              <a:rPr spc="-5" smtClean="0"/>
              <a:pPr marL="12700">
                <a:spcBef>
                  <a:spcPts val="160"/>
                </a:spcBef>
              </a:pPr>
              <a:t>‹#›</a:t>
            </a:fld>
            <a:r>
              <a:rPr spc="-30"/>
              <a:t> </a:t>
            </a:r>
            <a:r>
              <a:rPr spc="-5"/>
              <a:t>-</a:t>
            </a:r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Malgun Gothic"/>
                <a:cs typeface="Malgun Gothic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altLang="ko-KR" spc="-5"/>
              <a:t>-</a:t>
            </a:r>
            <a:r>
              <a:rPr lang="ko-KR" altLang="en-US" spc="-45"/>
              <a:t> </a:t>
            </a:r>
            <a:fld id="{81D60167-4931-47E6-BA6A-407CBD079E47}" type="slidenum">
              <a:rPr spc="-5" smtClean="0"/>
              <a:pPr marL="12700">
                <a:spcBef>
                  <a:spcPts val="160"/>
                </a:spcBef>
              </a:pPr>
              <a:t>‹#›</a:t>
            </a:fld>
            <a:r>
              <a:rPr spc="-30"/>
              <a:t> </a:t>
            </a:r>
            <a:r>
              <a:rPr spc="-5"/>
              <a:t>-</a:t>
            </a:r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59663" y="765047"/>
            <a:ext cx="11471487" cy="0"/>
          </a:xfrm>
          <a:custGeom>
            <a:avLst/>
            <a:gdLst/>
            <a:ahLst/>
            <a:cxnLst/>
            <a:rect l="l" t="t" r="r" b="b"/>
            <a:pathLst>
              <a:path w="8603615">
                <a:moveTo>
                  <a:pt x="0" y="0"/>
                </a:moveTo>
                <a:lnTo>
                  <a:pt x="860310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17271" y="740663"/>
            <a:ext cx="12175067" cy="38100"/>
          </a:xfrm>
          <a:custGeom>
            <a:avLst/>
            <a:gdLst/>
            <a:ahLst/>
            <a:cxnLst/>
            <a:rect l="l" t="t" r="r" b="b"/>
            <a:pathLst>
              <a:path w="9131300" h="38100">
                <a:moveTo>
                  <a:pt x="0" y="38100"/>
                </a:moveTo>
                <a:lnTo>
                  <a:pt x="9131045" y="38100"/>
                </a:lnTo>
                <a:lnTo>
                  <a:pt x="9131045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360679" y="17525"/>
            <a:ext cx="1038860" cy="0"/>
          </a:xfrm>
          <a:custGeom>
            <a:avLst/>
            <a:gdLst/>
            <a:ahLst/>
            <a:cxnLst/>
            <a:rect l="l" t="t" r="r" b="b"/>
            <a:pathLst>
              <a:path w="779144">
                <a:moveTo>
                  <a:pt x="0" y="0"/>
                </a:moveTo>
                <a:lnTo>
                  <a:pt x="778725" y="0"/>
                </a:lnTo>
              </a:path>
            </a:pathLst>
          </a:custGeom>
          <a:ln w="38100">
            <a:solidFill>
              <a:srgbClr val="8F2D4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g object 19"/>
          <p:cNvSpPr/>
          <p:nvPr/>
        </p:nvSpPr>
        <p:spPr>
          <a:xfrm>
            <a:off x="359663" y="6495288"/>
            <a:ext cx="11471487" cy="0"/>
          </a:xfrm>
          <a:custGeom>
            <a:avLst/>
            <a:gdLst/>
            <a:ahLst/>
            <a:cxnLst/>
            <a:rect l="l" t="t" r="r" b="b"/>
            <a:pathLst>
              <a:path w="8603615">
                <a:moveTo>
                  <a:pt x="0" y="0"/>
                </a:moveTo>
                <a:lnTo>
                  <a:pt x="8603107" y="0"/>
                </a:lnTo>
              </a:path>
            </a:pathLst>
          </a:custGeom>
          <a:ln w="6350">
            <a:solidFill>
              <a:srgbClr val="A6A6A6"/>
            </a:solidFill>
            <a:prstDash val="sysDot"/>
          </a:ln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20" name="bg 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583" y="6539628"/>
            <a:ext cx="1331640" cy="2923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535" y="940435"/>
            <a:ext cx="18660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715243" y="6540450"/>
            <a:ext cx="43687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585858"/>
                </a:solidFill>
                <a:latin typeface="Malgun Gothic"/>
                <a:cs typeface="Malgun Gothic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altLang="ko-KR" spc="-5"/>
              <a:t>-</a:t>
            </a:r>
            <a:r>
              <a:rPr lang="ko-KR" altLang="en-US" spc="-45"/>
              <a:t> </a:t>
            </a:r>
            <a:fld id="{81D60167-4931-47E6-BA6A-407CBD079E47}" type="slidenum">
              <a:rPr spc="-5" smtClean="0"/>
              <a:pPr marL="12700">
                <a:spcBef>
                  <a:spcPts val="160"/>
                </a:spcBef>
              </a:pPr>
              <a:t>‹#›</a:t>
            </a:fld>
            <a:r>
              <a:rPr spc="-30"/>
              <a:t> </a:t>
            </a:r>
            <a:r>
              <a:rPr spc="-5"/>
              <a:t>-</a:t>
            </a:r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5" Type="http://schemas.openxmlformats.org/officeDocument/2006/relationships/image" Target="../media/image26.png"/><Relationship Id="rId4" Type="http://schemas.openxmlformats.org/officeDocument/2006/relationships/customXml" Target="../ink/ink8.xm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0.emf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emf"/><Relationship Id="rId5" Type="http://schemas.openxmlformats.org/officeDocument/2006/relationships/customXml" Target="../ink/ink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tiff"/><Relationship Id="rId7" Type="http://schemas.openxmlformats.org/officeDocument/2006/relationships/image" Target="../media/image1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customXml" Target="../ink/ink5.xml"/><Relationship Id="rId4" Type="http://schemas.openxmlformats.org/officeDocument/2006/relationships/image" Target="../media/image11.tiff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tiff"/><Relationship Id="rId7" Type="http://schemas.openxmlformats.org/officeDocument/2006/relationships/image" Target="../media/image13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7.emf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4005" y="2261924"/>
            <a:ext cx="5958205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altLang="ko-KR" sz="4500" spc="-5" dirty="0">
                <a:solidFill>
                  <a:srgbClr val="C11A39"/>
                </a:solidFill>
              </a:rPr>
              <a:t>Project</a:t>
            </a:r>
            <a:br>
              <a:rPr lang="en-US" sz="4800" spc="-5" dirty="0">
                <a:solidFill>
                  <a:srgbClr val="C00000"/>
                </a:solidFill>
              </a:rPr>
            </a:br>
            <a:r>
              <a:rPr lang="en-US" sz="2000" spc="-5" dirty="0">
                <a:solidFill>
                  <a:srgbClr val="C11A39"/>
                </a:solidFill>
              </a:rPr>
              <a:t>[</a:t>
            </a:r>
            <a:r>
              <a:rPr lang="ko-KR" altLang="en-US" sz="2000" spc="-5" dirty="0">
                <a:solidFill>
                  <a:srgbClr val="C11A39"/>
                </a:solidFill>
              </a:rPr>
              <a:t>인공지능을 활용한 강원도 산불발생확률 예측</a:t>
            </a:r>
            <a:r>
              <a:rPr lang="en-US" altLang="ko-KR" sz="2000" spc="-5" dirty="0">
                <a:solidFill>
                  <a:srgbClr val="C11A39"/>
                </a:solidFill>
              </a:rPr>
              <a:t>]</a:t>
            </a:r>
            <a:endParaRPr sz="2000" dirty="0">
              <a:solidFill>
                <a:srgbClr val="C11A39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2491" y="1898904"/>
            <a:ext cx="7341234" cy="67310"/>
          </a:xfrm>
          <a:custGeom>
            <a:avLst/>
            <a:gdLst/>
            <a:ahLst/>
            <a:cxnLst/>
            <a:rect l="l" t="t" r="r" b="b"/>
            <a:pathLst>
              <a:path w="7341234" h="67310">
                <a:moveTo>
                  <a:pt x="7341108" y="0"/>
                </a:moveTo>
                <a:lnTo>
                  <a:pt x="0" y="0"/>
                </a:lnTo>
                <a:lnTo>
                  <a:pt x="0" y="67055"/>
                </a:lnTo>
                <a:lnTo>
                  <a:pt x="7341108" y="67055"/>
                </a:lnTo>
                <a:lnTo>
                  <a:pt x="7341108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2491" y="3570732"/>
            <a:ext cx="7341234" cy="60960"/>
          </a:xfrm>
          <a:custGeom>
            <a:avLst/>
            <a:gdLst/>
            <a:ahLst/>
            <a:cxnLst/>
            <a:rect l="l" t="t" r="r" b="b"/>
            <a:pathLst>
              <a:path w="7341234" h="60960">
                <a:moveTo>
                  <a:pt x="7341108" y="0"/>
                </a:moveTo>
                <a:lnTo>
                  <a:pt x="0" y="0"/>
                </a:lnTo>
                <a:lnTo>
                  <a:pt x="0" y="60959"/>
                </a:lnTo>
                <a:lnTo>
                  <a:pt x="7341108" y="60959"/>
                </a:lnTo>
                <a:lnTo>
                  <a:pt x="7341108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9D1FA-0750-690A-1250-DB1F7B6EDD0A}"/>
              </a:ext>
            </a:extLst>
          </p:cNvPr>
          <p:cNvSpPr txBox="1"/>
          <p:nvPr/>
        </p:nvSpPr>
        <p:spPr>
          <a:xfrm>
            <a:off x="11277600" y="63694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배창현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763243" y="654045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10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6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7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32994" y="21875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SemiBold" panose="02000703000000020004" pitchFamily="2" charset="-127"/>
                <a:ea typeface="Pretendard Medium" panose="02000603000000020004"/>
                <a:cs typeface="Pretendard SemiBold" panose="02000703000000020004" pitchFamily="2" charset="-127"/>
              </a:rPr>
              <a:t>Model</a:t>
            </a:r>
            <a:endParaRPr lang="ko-KR" altLang="en-US" sz="2400" b="1" dirty="0">
              <a:latin typeface="Pretendard SemiBold" panose="02000703000000020004" pitchFamily="2" charset="-127"/>
              <a:ea typeface="Pretendard Medium" panose="02000603000000020004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066800"/>
            <a:ext cx="1136672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Fire data </a:t>
            </a: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강원도의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2011-2021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 실제 산불 발생 데이터 총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1053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데이터를 수집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target=1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설정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Nofire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data</a:t>
            </a: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강원도의 산불이 발생하지 않은 날을 선택하여 계절과 시간을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Fire data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동일한 분포로 샘플링하여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1140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데이터를 생성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target=0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설정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309969"/>
            <a:ext cx="8350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feature </a:t>
            </a: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기온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풍속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습도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강수량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경사도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식생 지수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인구밀도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토지이용도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01" y="4207661"/>
            <a:ext cx="111252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형식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정형 데이터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현재 시점 국내에서 산불 발생 지점의 기상데이터가 완전치 않아 </a:t>
            </a:r>
            <a:r>
              <a:rPr lang="ko-KR" altLang="en-US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보간법을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사용하여 구현하였을 뿐 추후에는 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수치모델링이나 예보데이터를 통해 정형 기상 데이터 값을 얻을 수 있기 때문에 따로 </a:t>
            </a:r>
            <a:r>
              <a:rPr lang="ko-KR" altLang="en-US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보간법을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실행하지 않아도 되고 굳이 이미지로 처리하면서 정보를 잃을 필요가 없음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지형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인적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이미지 데이터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 지역의 특성을 반영하기 위하여 산불 발생 지점을 가운데로 둔</a:t>
            </a:r>
            <a:r>
              <a:rPr lang="en-US" altLang="ko-KR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 7*7</a:t>
            </a:r>
            <a:r>
              <a:rPr lang="ko-KR" altLang="en-US" sz="1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형태의 격자 부분의 데이터를 사용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245352" y="1207842"/>
              <a:ext cx="817560" cy="1656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32" y="1123962"/>
                <a:ext cx="901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245352" y="2285999"/>
              <a:ext cx="1202448" cy="72275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05" y="2202218"/>
                <a:ext cx="1286021" cy="239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/>
              <p14:cNvContentPartPr/>
              <p14:nvPr/>
            </p14:nvContentPartPr>
            <p14:xfrm>
              <a:off x="228072" y="3497802"/>
              <a:ext cx="737640" cy="540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931" y="3413922"/>
                <a:ext cx="821201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FECC0F4-DCCE-905F-BE8F-E726D16D7FD5}"/>
                  </a:ext>
                </a:extLst>
              </p14:cNvPr>
              <p14:cNvContentPartPr/>
              <p14:nvPr/>
            </p14:nvContentPartPr>
            <p14:xfrm>
              <a:off x="353780" y="4800600"/>
              <a:ext cx="737640" cy="5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FECC0F4-DCCE-905F-BE8F-E726D16D7F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639" y="4716720"/>
                <a:ext cx="821201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29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763243" y="654045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11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6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7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32994" y="21875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1" name="shape102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7820" y="2743200"/>
            <a:ext cx="8745857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5436" y="845878"/>
            <a:ext cx="11639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정형데이터와 이미지 데이터를 사용하여 학습할 수 있는 멀티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모달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형식의 모델 구조를 사용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정형 데이터의 경우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MLP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 구조를 이용하였고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 데이터의 경우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conv2d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이용하여 각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feature map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추출하여 </a:t>
            </a:r>
            <a:r>
              <a:rPr lang="en-US" altLang="ko-KR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concat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총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1053+1140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데이터에서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train set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valid set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8:2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비율로 나누어 학습 및 검증을 수행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516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828209" y="6538672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12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6" name="object 2"/>
          <p:cNvGrpSpPr/>
          <p:nvPr/>
        </p:nvGrpSpPr>
        <p:grpSpPr>
          <a:xfrm flipV="1">
            <a:off x="141166" y="692460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7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7960" y="216976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SemiBold" panose="02000703000000020004" pitchFamily="2" charset="-127"/>
                <a:ea typeface="Pretendard Medium" panose="02000603000000020004"/>
                <a:cs typeface="Pretendard SemiBold" panose="02000703000000020004" pitchFamily="2" charset="-127"/>
              </a:rPr>
              <a:t>Result</a:t>
            </a:r>
            <a:endParaRPr lang="ko-KR" altLang="en-US" sz="2400" b="1" dirty="0">
              <a:latin typeface="Pretendard SemiBold" panose="02000703000000020004" pitchFamily="2" charset="-127"/>
              <a:ea typeface="Pretendard Medium" panose="02000603000000020004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586" y="1066800"/>
            <a:ext cx="10983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이후 실제 서비스에서는 강원도 전체를 격자로 나누어 총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111,200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격자로 나눈 뒤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격자별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기상 및 지형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인적 데이터를 학습된 모델에 입력하여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0~1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사이의 산불 발생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확률값을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계산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격자마다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확률값이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저장되어 있으며 이를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시각화하여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강원도의 산불 발생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확률맵을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생성하였음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ko-KR" altLang="en-US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6" name="shape102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5367" y="2971800"/>
            <a:ext cx="5715000" cy="3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5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828209" y="6538672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13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6" name="object 2"/>
          <p:cNvGrpSpPr/>
          <p:nvPr/>
        </p:nvGrpSpPr>
        <p:grpSpPr>
          <a:xfrm flipV="1">
            <a:off x="141166" y="692460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7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7960" y="216976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SemiBold" panose="02000703000000020004" pitchFamily="2" charset="-127"/>
                <a:ea typeface="Pretendard Medium" panose="02000603000000020004"/>
                <a:cs typeface="Pretendard SemiBold" panose="02000703000000020004" pitchFamily="2" charset="-127"/>
              </a:rPr>
              <a:t>Result</a:t>
            </a:r>
            <a:endParaRPr lang="ko-KR" altLang="en-US" sz="2400" b="1" dirty="0">
              <a:latin typeface="Pretendard SemiBold" panose="02000703000000020004" pitchFamily="2" charset="-127"/>
              <a:ea typeface="Pretendard Medium" panose="02000603000000020004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143000"/>
            <a:ext cx="113516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발생의 경우 단순하게 산불 발생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발생하지 않음을 통해 정량적으로 성능을 나타내기 어렵다고 판단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프로젝트에서 생성한 결과물과 현 국가 산불 위험 예보시스템에서 수치 모델링을 통해 계산되는 산불 지수를 이용한 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확률맵과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시각적으로 비교함으로써 프로젝트의 성과를 보여주고자 함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2022.03.04 12:00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강원도 영월군에서 발생한 산불을 기준으로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비교해보았음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(a)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 국가 산불 위험 예보 시스템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(b)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프로젝트의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산출물와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비교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시각적인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비교지만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 확률이 높은 지점과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중간 지점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낮은 지점들을 모두 비슷하게 예측하였다고 볼 수 있음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국가 산불 위험 예보 시스템의 정확도도 존재하지 않기 때문에 뭐가 더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낫다라고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판단 불가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" name="shape102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4114800"/>
            <a:ext cx="6618288" cy="256750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647" t="28647" r="24926" b="56305"/>
          <a:stretch/>
        </p:blipFill>
        <p:spPr>
          <a:xfrm>
            <a:off x="10166360" y="24923"/>
            <a:ext cx="1999007" cy="6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828209" y="6538672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14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6" name="object 2"/>
          <p:cNvGrpSpPr/>
          <p:nvPr/>
        </p:nvGrpSpPr>
        <p:grpSpPr>
          <a:xfrm flipV="1">
            <a:off x="141166" y="692460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7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7960" y="216976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167" y="990600"/>
            <a:ext cx="824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모델을 이용하여 극단적인 기상 데이터를 가진 날도 잘 구분되는지 확인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(a)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강원도 전역에 강수가 있었던 날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(b)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강원도에 건조 특보가 발령 된 날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case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모두 산불 발생 확률 예측이 의미 있어 보임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4" name="shape10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2743200"/>
            <a:ext cx="693781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8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828209" y="6538672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15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6" name="object 2"/>
          <p:cNvGrpSpPr/>
          <p:nvPr/>
        </p:nvGrpSpPr>
        <p:grpSpPr>
          <a:xfrm flipV="1">
            <a:off x="141166" y="692460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7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7960" y="216976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167" y="990600"/>
            <a:ext cx="824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요인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지형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인적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 어떠한 요인이 산불 발생 확률 예측에 영향을 주었는지 확인하기 위하여 각 요인들을 제거 시켜가며 모델을 따로 생성 후 결과를 비교하였음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8" y="1636191"/>
            <a:ext cx="6295317" cy="5185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553200" y="17526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 요인으로 학습한 모델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AutoNum type="alphaLcParenR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지형 요인으로 학습한 모델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AutoNum type="alphaLcParenR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지형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인적 요인으로 학습한 모델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3200" y="3198288"/>
            <a:ext cx="5410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a)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모델의 결과를 확인하였을 때 기온이 높고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습도가 낮으며 강수가 존재하지 않은 지역이 산불 발생 확률이 높게 예측됨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동일한 기상 요인에 지형적 요인을 추가하자 고도가 낮고 식생이 다수 분포한 지역에 산불 발생 확률이 높아졌음을 볼 수 있었다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c)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인적 요인을 추가하자 인구가 밀집되어 있고 주거 지역으로 분류된 부분의 산불 발생 확률이 크게 증가하였다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72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828209" y="6538672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16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6" name="object 2"/>
          <p:cNvGrpSpPr/>
          <p:nvPr/>
        </p:nvGrpSpPr>
        <p:grpSpPr>
          <a:xfrm flipV="1">
            <a:off x="141166" y="692460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7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324B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  <a:ln>
              <a:solidFill>
                <a:srgbClr val="324B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3718" y="134834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973" y="834140"/>
            <a:ext cx="1146342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한계점 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모델의 정확도를 정량적으로 평가할 수 없어 신뢰할 수 없음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 확률이라는 개념 자체가 평가할 수 없는 값이기 때문에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케이스를 통해 증명해야 할 것 같다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앞서 기재한 케이스 외에도 다양한 실험을 진행하였는데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지형적 요인과 관계없이 인구가 밀집되어 있고 주거지역이면 산불 발생 확률이 급격하게 증가하였다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일반적인 일이 맞지만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너무 편향되어 있었고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데이터의 개수가 약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1000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밖에 없었기 때문에 더 다양한 데이터가 존재하면 다른 결과를 보일 수도 있다고 생각함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지형 데이터 및 인적 요소 데이터를 처리하는데 다수 시간을 쏟느라 강원도 지역만을 한정하였고 이로 인해 데이터의 개수가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적어짐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추후 전 지역에 대한 학습을 통해 더 보정된 결과를 얻을 수 있을 것이라 생각됨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모델을 비교해보지 못함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단순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MLP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구조와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이용하여 마지막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피쳐맵을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concat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결과물을 산출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인적 요소의 부재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인적 요소를 나타내기 위해 소방서와의 거리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도로와의 거리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인구 활동 등을 추가로 실험해보고 싶었지만 데이터의 부재 및 처리가 어려워 시도해보지 못함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현재 국가 산불 위험 예보 시스템에서 산출하고 있는 산불 지수도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feature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넣고 싶었으나 과거 데이터의 부재로 사용하지 못하였음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의의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프로젝트를 통해서 머신 러닝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딥러닝을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이용하여 산불 발생 확률을 예측한다는 시도에 의의가 있었으며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요인을 반영하여 확률을 예측함에 따라 어떠한 요인이 중요한지 알 수 있었다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/>
              <p14:cNvContentPartPr/>
              <p14:nvPr/>
            </p14:nvContentPartPr>
            <p14:xfrm flipV="1">
              <a:off x="211341" y="949935"/>
              <a:ext cx="613440" cy="45719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169196" y="865028"/>
                <a:ext cx="697729" cy="21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250941" y="5943600"/>
              <a:ext cx="267120" cy="194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764" y="5861245"/>
                <a:ext cx="351474" cy="184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11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6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대각선 방향의 모서리가 잘린 사각형 2"/>
          <p:cNvSpPr/>
          <p:nvPr/>
        </p:nvSpPr>
        <p:spPr>
          <a:xfrm>
            <a:off x="4143665" y="2819400"/>
            <a:ext cx="3810000" cy="16764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END</a:t>
            </a:r>
            <a:endParaRPr lang="ko-KR" altLang="en-US" sz="5000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806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chemeClr val="accent2"/>
          </a:solidFill>
        </p:grpSpPr>
        <p:sp>
          <p:nvSpPr>
            <p:cNvPr id="3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3763243" y="654045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2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2994" y="21875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SemiBold" panose="02000703000000020004" pitchFamily="2" charset="-127"/>
                <a:ea typeface="Pretendard Medium" panose="02000603000000020004"/>
                <a:cs typeface="Pretendard SemiBold" panose="02000703000000020004" pitchFamily="2" charset="-127"/>
              </a:rPr>
              <a:t>Contents</a:t>
            </a:r>
            <a:endParaRPr lang="ko-KR" altLang="en-US" sz="2400" b="1" dirty="0">
              <a:latin typeface="Pretendard SemiBold" panose="02000703000000020004" pitchFamily="2" charset="-127"/>
              <a:ea typeface="Pretendard Medium" panose="02000603000000020004"/>
              <a:cs typeface="Pretendard SemiBold" panose="020007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9447" y="1981200"/>
            <a:ext cx="54864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100" dirty="0">
                <a:latin typeface="SF Pro Regular" pitchFamily="2" charset="0"/>
                <a:ea typeface="SF Pro Regular" pitchFamily="2" charset="0"/>
                <a:cs typeface="SF Pro Regular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en-US" altLang="ko-KR" sz="2100" dirty="0">
              <a:latin typeface="SF Pro Regular" pitchFamily="2" charset="0"/>
              <a:ea typeface="SF Pro Regular" pitchFamily="2" charset="0"/>
              <a:cs typeface="SF Pro Regular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sz="2100" dirty="0">
                <a:latin typeface="SF Pro Regular" pitchFamily="2" charset="0"/>
                <a:ea typeface="SF Pro Regular" pitchFamily="2" charset="0"/>
                <a:cs typeface="SF Pro Regular" pitchFamily="2" charset="0"/>
              </a:rPr>
              <a:t>Dataset</a:t>
            </a:r>
          </a:p>
          <a:p>
            <a:pPr marL="342900" indent="-342900">
              <a:buAutoNum type="arabicPeriod"/>
            </a:pPr>
            <a:endParaRPr lang="en-US" altLang="ko-KR" sz="2100" dirty="0">
              <a:latin typeface="SF Pro Regular" pitchFamily="2" charset="0"/>
              <a:ea typeface="SF Pro Regular" pitchFamily="2" charset="0"/>
              <a:cs typeface="SF Pro Regular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sz="2100" dirty="0">
                <a:latin typeface="SF Pro Regular" pitchFamily="2" charset="0"/>
                <a:ea typeface="SF Pro Regular" pitchFamily="2" charset="0"/>
                <a:cs typeface="SF Pro Regular" pitchFamily="2" charset="0"/>
              </a:rPr>
              <a:t>Model</a:t>
            </a:r>
          </a:p>
          <a:p>
            <a:pPr marL="342900" indent="-342900">
              <a:buAutoNum type="arabicPeriod"/>
            </a:pPr>
            <a:endParaRPr lang="en-US" altLang="ko-KR" sz="2100" dirty="0">
              <a:latin typeface="SF Pro Regular" pitchFamily="2" charset="0"/>
              <a:ea typeface="SF Pro Regular" pitchFamily="2" charset="0"/>
              <a:cs typeface="SF Pro Regular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sz="2100" dirty="0">
                <a:latin typeface="SF Pro Regular" pitchFamily="2" charset="0"/>
                <a:ea typeface="SF Pro Regular" pitchFamily="2" charset="0"/>
                <a:cs typeface="SF Pro Regular" pitchFamily="2" charset="0"/>
              </a:rPr>
              <a:t>Result</a:t>
            </a:r>
          </a:p>
          <a:p>
            <a:pPr marL="342900" indent="-342900">
              <a:buAutoNum type="arabicPeriod"/>
            </a:pPr>
            <a:endParaRPr lang="en-US" altLang="ko-KR" sz="2100" dirty="0">
              <a:latin typeface="SF Pro Regular" pitchFamily="2" charset="0"/>
              <a:ea typeface="SF Pro Regular" pitchFamily="2" charset="0"/>
              <a:cs typeface="SF Pro Regular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sz="2100" dirty="0">
                <a:latin typeface="SF Pro Regular" pitchFamily="2" charset="0"/>
                <a:ea typeface="SF Pro Regular" pitchFamily="2" charset="0"/>
                <a:cs typeface="SF Pro Regular" pitchFamily="2" charset="0"/>
              </a:rPr>
              <a:t>Conclusion</a:t>
            </a:r>
            <a:endParaRPr lang="ko-KR" altLang="en-US" sz="2100" dirty="0">
              <a:latin typeface="SF Pro Regular" pitchFamily="2" charset="0"/>
              <a:ea typeface="Pretendard Medium" panose="02000603000000020004" pitchFamily="2" charset="-127"/>
              <a:cs typeface="SF Pro Regular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산림청-산불발생현황:1970년대-637건/3,687ha, 1980년대-238건/1,112ha, 1990년대-336건/1,398ha, 2000년대-523건/3,726ha, 2010년대-440건/857ha, 2020~2022년-575건/9,494h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72" y="4013177"/>
            <a:ext cx="5260975" cy="284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332993" y="1219200"/>
            <a:ext cx="11351697" cy="3700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ko-KR" altLang="en-US" sz="2000" b="1" spc="-5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</a:t>
            </a:r>
            <a:r>
              <a:rPr lang="en-US" altLang="ko-KR" sz="2000" b="1" spc="-5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</a:t>
            </a:r>
            <a:r>
              <a:rPr lang="ko-KR" altLang="en-US" sz="2000" b="1" spc="-5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인공지능을 활용한 강원도 산불 발생 확률 예측 모델 개발</a:t>
            </a:r>
            <a:endParaRPr lang="en-US" altLang="ko-KR" sz="2000" b="1" spc="-5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1600" b="1" spc="-5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97815" indent="-285750">
              <a:spcBef>
                <a:spcPts val="95"/>
              </a:spcBef>
              <a:buFontTx/>
              <a:buChar char="-"/>
              <a:tabLst>
                <a:tab pos="299085" algn="l"/>
                <a:tab pos="299720" algn="l"/>
              </a:tabLst>
            </a:pP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최근 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년간 평균 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537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건의 산불이 발생하였으며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피해 인명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재산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면적이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점점 증가하고 있음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97815" indent="-285750">
              <a:spcBef>
                <a:spcPts val="95"/>
              </a:spcBef>
              <a:buFontTx/>
              <a:buChar char="-"/>
              <a:tabLst>
                <a:tab pos="299085" algn="l"/>
                <a:tab pos="299720" algn="l"/>
              </a:tabLst>
            </a:pPr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97815" indent="-285750">
              <a:spcBef>
                <a:spcPts val="95"/>
              </a:spcBef>
              <a:buFontTx/>
              <a:buChar char="-"/>
              <a:tabLst>
                <a:tab pos="299085" algn="l"/>
                <a:tab pos="299720" algn="l"/>
              </a:tabLst>
            </a:pP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발생에 관한 다양한 선행연구가 존재하지만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대부분 기상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환경 요인 만을 다뤘음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+)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현재 국가에서 운영하는 산불위험예측 시스템도 인적 요인을 다루지 않고 있으며 인적 요인을 중요하게  다뤄야 함을 강조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+)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국내 산불의 경우 인적요인으로 인해 발생되는 산불이 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80%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이상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97815" indent="-285750">
              <a:spcBef>
                <a:spcPts val="95"/>
              </a:spcBef>
              <a:buFontTx/>
              <a:buChar char="-"/>
              <a:tabLst>
                <a:tab pos="299085" algn="l"/>
                <a:tab pos="299720" algn="l"/>
              </a:tabLst>
            </a:pP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산불에 영향을 끼치는 다양한 인자를 탐색하고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이를 이용하여 산불 위험도를 예측하고자 함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97815" indent="-285750">
              <a:spcBef>
                <a:spcPts val="95"/>
              </a:spcBef>
              <a:buFontTx/>
              <a:buChar char="-"/>
              <a:tabLst>
                <a:tab pos="299085" algn="l"/>
                <a:tab pos="299720" algn="l"/>
              </a:tabLst>
            </a:pPr>
            <a:endParaRPr lang="en-US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97815" indent="-285750">
              <a:spcBef>
                <a:spcPts val="95"/>
              </a:spcBef>
              <a:buFontTx/>
              <a:buChar char="-"/>
              <a:tabLst>
                <a:tab pos="299085" algn="l"/>
                <a:tab pos="299720" algn="l"/>
              </a:tabLst>
            </a:pP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산불에서 위험도는 피해 면적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피해 금액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인명 피해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발생 확률 등 다양하게 정의할 수 있는데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프로젝트에서 근본적인 문제를 대비하기 위해 발생 확률을 위험도로 정의하고 예측하고자 함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 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또한 산불의 위험이 가장 큰 강원도를 대상지로 지정하여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프로젝트를 수행</a:t>
            </a:r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3763243" y="654045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3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994" y="21875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Introduction</a:t>
            </a:r>
            <a:endParaRPr lang="ko-KR" altLang="en-US" sz="2400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AutoShape 2" descr="석유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 descr="돌기름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chemeClr val="accent2"/>
          </a:solidFill>
        </p:grpSpPr>
        <p:sp>
          <p:nvSpPr>
            <p:cNvPr id="13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431457" y="1362912"/>
              <a:ext cx="6392880" cy="547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337" y="1279032"/>
                <a:ext cx="6476760" cy="22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357602" y="679057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4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2994" y="21875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Dataset</a:t>
            </a:r>
            <a:endParaRPr lang="ko-KR" altLang="en-US" sz="24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952301"/>
            <a:ext cx="873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발생을 예측하기 위한 변수로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지형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인적 데이터를 수집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1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12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148033"/>
              </p:ext>
            </p:extLst>
          </p:nvPr>
        </p:nvGraphicFramePr>
        <p:xfrm>
          <a:off x="422271" y="1597083"/>
          <a:ext cx="3082929" cy="1213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7643">
                  <a:extLst>
                    <a:ext uri="{9D8B030D-6E8A-4147-A177-3AD203B41FA5}">
                      <a16:colId xmlns:a16="http://schemas.microsoft.com/office/drawing/2014/main" val="1045759393"/>
                    </a:ext>
                  </a:extLst>
                </a:gridCol>
                <a:gridCol w="1027643">
                  <a:extLst>
                    <a:ext uri="{9D8B030D-6E8A-4147-A177-3AD203B41FA5}">
                      <a16:colId xmlns:a16="http://schemas.microsoft.com/office/drawing/2014/main" val="2975085449"/>
                    </a:ext>
                  </a:extLst>
                </a:gridCol>
                <a:gridCol w="1027643">
                  <a:extLst>
                    <a:ext uri="{9D8B030D-6E8A-4147-A177-3AD203B41FA5}">
                      <a16:colId xmlns:a16="http://schemas.microsoft.com/office/drawing/2014/main" val="2967432605"/>
                    </a:ext>
                  </a:extLst>
                </a:gridCol>
              </a:tblGrid>
              <a:tr h="191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Feature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Description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scale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083"/>
                  </a:ext>
                </a:extLst>
              </a:tr>
              <a:tr h="2129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temperature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기온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444596"/>
                  </a:ext>
                </a:extLst>
              </a:tr>
              <a:tr h="21291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humidity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1117991"/>
                  </a:ext>
                </a:extLst>
              </a:tr>
              <a:tr h="2129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wind_speed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74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풍속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m/s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8157008"/>
                  </a:ext>
                </a:extLst>
              </a:tr>
              <a:tr h="2129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precipitation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74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강수량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mm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95689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261611"/>
              </p:ext>
            </p:extLst>
          </p:nvPr>
        </p:nvGraphicFramePr>
        <p:xfrm>
          <a:off x="414872" y="3001074"/>
          <a:ext cx="3097725" cy="1054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575">
                  <a:extLst>
                    <a:ext uri="{9D8B030D-6E8A-4147-A177-3AD203B41FA5}">
                      <a16:colId xmlns:a16="http://schemas.microsoft.com/office/drawing/2014/main" val="1045759393"/>
                    </a:ext>
                  </a:extLst>
                </a:gridCol>
                <a:gridCol w="1032575">
                  <a:extLst>
                    <a:ext uri="{9D8B030D-6E8A-4147-A177-3AD203B41FA5}">
                      <a16:colId xmlns:a16="http://schemas.microsoft.com/office/drawing/2014/main" val="2975085449"/>
                    </a:ext>
                  </a:extLst>
                </a:gridCol>
                <a:gridCol w="1032575">
                  <a:extLst>
                    <a:ext uri="{9D8B030D-6E8A-4147-A177-3AD203B41FA5}">
                      <a16:colId xmlns:a16="http://schemas.microsoft.com/office/drawing/2014/main" val="4082344975"/>
                    </a:ext>
                  </a:extLst>
                </a:gridCol>
              </a:tblGrid>
              <a:tr h="252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Feature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Description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scale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083"/>
                  </a:ext>
                </a:extLst>
              </a:tr>
              <a:tr h="2526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elevation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고도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 m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444596"/>
                  </a:ext>
                </a:extLst>
              </a:tr>
              <a:tr h="252689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경사도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 m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1117991"/>
                  </a:ext>
                </a:extLst>
              </a:tr>
              <a:tr h="2526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NDVI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74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식생 지수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m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5700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501216"/>
              </p:ext>
            </p:extLst>
          </p:nvPr>
        </p:nvGraphicFramePr>
        <p:xfrm>
          <a:off x="422271" y="4191000"/>
          <a:ext cx="3097726" cy="778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863">
                  <a:extLst>
                    <a:ext uri="{9D8B030D-6E8A-4147-A177-3AD203B41FA5}">
                      <a16:colId xmlns:a16="http://schemas.microsoft.com/office/drawing/2014/main" val="1045759393"/>
                    </a:ext>
                  </a:extLst>
                </a:gridCol>
                <a:gridCol w="1548863">
                  <a:extLst>
                    <a:ext uri="{9D8B030D-6E8A-4147-A177-3AD203B41FA5}">
                      <a16:colId xmlns:a16="http://schemas.microsoft.com/office/drawing/2014/main" val="2975085449"/>
                    </a:ext>
                  </a:extLst>
                </a:gridCol>
              </a:tblGrid>
              <a:tr h="229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Feature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Description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083"/>
                  </a:ext>
                </a:extLst>
              </a:tr>
              <a:tr h="2299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population density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인구밀도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444596"/>
                  </a:ext>
                </a:extLst>
              </a:tr>
              <a:tr h="229935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landuse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토지이용도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117991"/>
                  </a:ext>
                </a:extLst>
              </a:tr>
            </a:tbl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3763878" y="2032313"/>
            <a:ext cx="381000" cy="3048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00736" y="202602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 데이터</a:t>
            </a:r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3782433" y="3372329"/>
            <a:ext cx="381000" cy="3048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762968" y="4460414"/>
            <a:ext cx="381000" cy="3048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78813" y="337232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지형 데이터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48132" y="4454514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인적 데이터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7397619" y="3643482"/>
            <a:ext cx="838200" cy="7620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호 4"/>
          <p:cNvSpPr/>
          <p:nvPr/>
        </p:nvSpPr>
        <p:spPr>
          <a:xfrm>
            <a:off x="5102024" y="2203825"/>
            <a:ext cx="1723870" cy="3740083"/>
          </a:xfrm>
          <a:prstGeom prst="arc">
            <a:avLst>
              <a:gd name="adj1" fmla="val 16200000"/>
              <a:gd name="adj2" fmla="val 45036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441713" y="3861795"/>
            <a:ext cx="183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 확률 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target :(0~1)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8589253" y="4028367"/>
              <a:ext cx="1469147" cy="52644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7123" y="3944353"/>
                <a:ext cx="1552687" cy="22067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92742"/>
              </p:ext>
            </p:extLst>
          </p:nvPr>
        </p:nvGraphicFramePr>
        <p:xfrm>
          <a:off x="407475" y="5131222"/>
          <a:ext cx="3097726" cy="1149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863">
                  <a:extLst>
                    <a:ext uri="{9D8B030D-6E8A-4147-A177-3AD203B41FA5}">
                      <a16:colId xmlns:a16="http://schemas.microsoft.com/office/drawing/2014/main" val="1045759393"/>
                    </a:ext>
                  </a:extLst>
                </a:gridCol>
                <a:gridCol w="1548863">
                  <a:extLst>
                    <a:ext uri="{9D8B030D-6E8A-4147-A177-3AD203B41FA5}">
                      <a16:colId xmlns:a16="http://schemas.microsoft.com/office/drawing/2014/main" val="2975085449"/>
                    </a:ext>
                  </a:extLst>
                </a:gridCol>
              </a:tblGrid>
              <a:tr h="28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Feature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Description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083"/>
                  </a:ext>
                </a:extLst>
              </a:tr>
              <a:tr h="2874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time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산불발생일시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444596"/>
                  </a:ext>
                </a:extLst>
              </a:tr>
              <a:tr h="287408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위도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1117991"/>
                  </a:ext>
                </a:extLst>
              </a:tr>
              <a:tr h="287408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longtitude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경도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188201"/>
                  </a:ext>
                </a:extLst>
              </a:tr>
            </a:tbl>
          </a:graphicData>
        </a:graphic>
      </p:graphicFrame>
      <p:sp>
        <p:nvSpPr>
          <p:cNvPr id="26" name="오른쪽 화살표 25"/>
          <p:cNvSpPr/>
          <p:nvPr/>
        </p:nvSpPr>
        <p:spPr>
          <a:xfrm>
            <a:off x="3756342" y="5548499"/>
            <a:ext cx="381000" cy="3048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250486" y="5516233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 데이터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357602" y="679057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5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2994" y="21875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Dataset</a:t>
            </a:r>
            <a:endParaRPr lang="ko-KR" altLang="en-US" sz="24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3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24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4724400" y="2796248"/>
            <a:ext cx="381000" cy="3810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632458"/>
            <a:ext cx="7944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산림청 산불피해대장으로부터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2011-2021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강원도 산불 발생 데이터를 수집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지명으로 되어있는 지역을 지오 코딩을 이용하여 경위도 좌표로 변환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기상데이터가 시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(hour)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단위로 존재하기 때문에 전처리 진행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6CCC222-0614-C78A-AC6D-CB36CD9A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45745"/>
            <a:ext cx="5843126" cy="228200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232" y="1352705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 데이터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87510"/>
              </p:ext>
            </p:extLst>
          </p:nvPr>
        </p:nvGraphicFramePr>
        <p:xfrm>
          <a:off x="283232" y="2180760"/>
          <a:ext cx="3637132" cy="1638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8566">
                  <a:extLst>
                    <a:ext uri="{9D8B030D-6E8A-4147-A177-3AD203B41FA5}">
                      <a16:colId xmlns:a16="http://schemas.microsoft.com/office/drawing/2014/main" val="1045759393"/>
                    </a:ext>
                  </a:extLst>
                </a:gridCol>
                <a:gridCol w="1818566">
                  <a:extLst>
                    <a:ext uri="{9D8B030D-6E8A-4147-A177-3AD203B41FA5}">
                      <a16:colId xmlns:a16="http://schemas.microsoft.com/office/drawing/2014/main" val="2975085449"/>
                    </a:ext>
                  </a:extLst>
                </a:gridCol>
              </a:tblGrid>
              <a:tr h="424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Feature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083"/>
                  </a:ext>
                </a:extLst>
              </a:tr>
              <a:tr h="3641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time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산불발생일시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444596"/>
                  </a:ext>
                </a:extLst>
              </a:tr>
              <a:tr h="424818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위도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1117991"/>
                  </a:ext>
                </a:extLst>
              </a:tr>
              <a:tr h="424818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longitude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경도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188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435030" y="1479750"/>
              <a:ext cx="1411920" cy="298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910" y="1395870"/>
                <a:ext cx="1496160" cy="1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53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357602" y="679057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6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23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24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32857"/>
              </p:ext>
            </p:extLst>
          </p:nvPr>
        </p:nvGraphicFramePr>
        <p:xfrm>
          <a:off x="213165" y="2071505"/>
          <a:ext cx="4203308" cy="16142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654">
                  <a:extLst>
                    <a:ext uri="{9D8B030D-6E8A-4147-A177-3AD203B41FA5}">
                      <a16:colId xmlns:a16="http://schemas.microsoft.com/office/drawing/2014/main" val="1045759393"/>
                    </a:ext>
                  </a:extLst>
                </a:gridCol>
                <a:gridCol w="2101654">
                  <a:extLst>
                    <a:ext uri="{9D8B030D-6E8A-4147-A177-3AD203B41FA5}">
                      <a16:colId xmlns:a16="http://schemas.microsoft.com/office/drawing/2014/main" val="2975085449"/>
                    </a:ext>
                  </a:extLst>
                </a:gridCol>
              </a:tblGrid>
              <a:tr h="341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Feature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083"/>
                  </a:ext>
                </a:extLst>
              </a:tr>
              <a:tr h="3104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temperature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기온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444596"/>
                  </a:ext>
                </a:extLst>
              </a:tr>
              <a:tr h="341466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humidity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습도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1117991"/>
                  </a:ext>
                </a:extLst>
              </a:tr>
              <a:tr h="3104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wind_speed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74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풍속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8157008"/>
                  </a:ext>
                </a:extLst>
              </a:tr>
              <a:tr h="3104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precipitation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74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강수량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956891"/>
                  </a:ext>
                </a:extLst>
              </a:tr>
            </a:tbl>
          </a:graphicData>
        </a:graphic>
      </p:graphicFrame>
      <p:sp>
        <p:nvSpPr>
          <p:cNvPr id="3" name="오른쪽 화살표 2"/>
          <p:cNvSpPr/>
          <p:nvPr/>
        </p:nvSpPr>
        <p:spPr>
          <a:xfrm>
            <a:off x="4669450" y="2641624"/>
            <a:ext cx="381000" cy="3810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9211" y="4487595"/>
            <a:ext cx="9087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기상청 </a:t>
            </a:r>
            <a:r>
              <a:rPr lang="en-US" altLang="ko-KR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asos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관측 데이터로부터 산불발생시간 전체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103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</a:t>
            </a:r>
            <a:r>
              <a:rPr lang="en-US" altLang="ko-KR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asos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지점 기상 데이터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크롤링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E52768-4B49-1F5A-F51E-F81D460E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844007"/>
            <a:ext cx="5601171" cy="34495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823" y="4904387"/>
            <a:ext cx="899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2. </a:t>
            </a:r>
            <a:r>
              <a:rPr lang="en-US" altLang="ko-KR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asos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관측 데이터를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역거리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가중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보간법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en-US" altLang="ko-KR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idw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이용하여 전체 지역에 대한 기상 데이터 생성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ko-KR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역거리</a:t>
            </a:r>
            <a:r>
              <a:rPr lang="ko-KR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가중 </a:t>
            </a:r>
            <a:r>
              <a:rPr lang="ko-KR" altLang="ko-KR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보간법이란</a:t>
            </a:r>
            <a:r>
              <a:rPr lang="ko-KR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주변의 인접한 </a:t>
            </a:r>
            <a:r>
              <a:rPr lang="ko-KR" altLang="ko-KR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지점으로부터의</a:t>
            </a:r>
            <a:r>
              <a:rPr lang="ko-KR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거리를 기반으로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가까이에 있는 </a:t>
            </a:r>
            <a:r>
              <a:rPr lang="ko-KR" altLang="ko-KR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실측값에는</a:t>
            </a:r>
            <a:r>
              <a:rPr lang="ko-KR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큰 가중치를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먼 지점에는 낮은 가중치를 주어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가중치를 기준으로</a:t>
            </a:r>
            <a:r>
              <a:rPr lang="ko-KR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다수의 </a:t>
            </a:r>
            <a:r>
              <a:rPr lang="ko-KR" altLang="ko-KR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지점값을</a:t>
            </a:r>
            <a:r>
              <a:rPr lang="ko-KR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이용하여 특정 지점의 값을 알아낼 수 있는 공간</a:t>
            </a:r>
            <a:r>
              <a:rPr lang="en-US" altLang="ko-KR" sz="11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sz="11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보간법</a:t>
            </a:r>
            <a:endParaRPr lang="en-US" altLang="ko-KR" sz="11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211" y="5975374"/>
            <a:ext cx="826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산불 발생 경위도에 해당하는 지점의 기상 데이터만 추출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D75CC9-1A9C-771F-A1A7-6C21491DE215}"/>
              </a:ext>
            </a:extLst>
          </p:cNvPr>
          <p:cNvGrpSpPr/>
          <p:nvPr/>
        </p:nvGrpSpPr>
        <p:grpSpPr>
          <a:xfrm>
            <a:off x="5207254" y="814748"/>
            <a:ext cx="3241960" cy="3503570"/>
            <a:chOff x="8688810" y="2078951"/>
            <a:chExt cx="2963060" cy="234597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A3BDF25-C4B0-29C1-783F-14F0C0601092}"/>
                </a:ext>
              </a:extLst>
            </p:cNvPr>
            <p:cNvGrpSpPr/>
            <p:nvPr/>
          </p:nvGrpSpPr>
          <p:grpSpPr>
            <a:xfrm>
              <a:off x="8688810" y="2078951"/>
              <a:ext cx="2963060" cy="2345970"/>
              <a:chOff x="645952" y="1006679"/>
              <a:chExt cx="4345498" cy="407704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AB62148-106E-4368-7C76-AF41CA33F53E}"/>
                  </a:ext>
                </a:extLst>
              </p:cNvPr>
              <p:cNvSpPr/>
              <p:nvPr/>
            </p:nvSpPr>
            <p:spPr>
              <a:xfrm>
                <a:off x="645952" y="1006679"/>
                <a:ext cx="4345498" cy="407704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F96D431-4F94-79D0-CDA6-2F29F1EF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897" y="1049281"/>
                <a:ext cx="4275180" cy="4025191"/>
              </a:xfrm>
              <a:prstGeom prst="rect">
                <a:avLst/>
              </a:prstGeom>
            </p:spPr>
          </p:pic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00C19BF-7093-E039-182E-AD4D81071542}"/>
                </a:ext>
              </a:extLst>
            </p:cNvPr>
            <p:cNvSpPr/>
            <p:nvPr/>
          </p:nvSpPr>
          <p:spPr>
            <a:xfrm>
              <a:off x="9784935" y="3785787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3F656A8-221B-FD70-F649-B44EA8D425C9}"/>
                </a:ext>
              </a:extLst>
            </p:cNvPr>
            <p:cNvSpPr/>
            <p:nvPr/>
          </p:nvSpPr>
          <p:spPr>
            <a:xfrm>
              <a:off x="10361198" y="4066774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50D1391-874D-56F7-0E65-71F191D7CD1D}"/>
                </a:ext>
              </a:extLst>
            </p:cNvPr>
            <p:cNvSpPr/>
            <p:nvPr/>
          </p:nvSpPr>
          <p:spPr>
            <a:xfrm>
              <a:off x="10527886" y="3661301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C28C07C-FF3B-FFE6-9637-C9FC5B616FC4}"/>
                </a:ext>
              </a:extLst>
            </p:cNvPr>
            <p:cNvSpPr/>
            <p:nvPr/>
          </p:nvSpPr>
          <p:spPr>
            <a:xfrm>
              <a:off x="11058905" y="4088989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819B0AA-C0B3-1825-B473-66366AF8C4E7}"/>
                </a:ext>
              </a:extLst>
            </p:cNvPr>
            <p:cNvSpPr/>
            <p:nvPr/>
          </p:nvSpPr>
          <p:spPr>
            <a:xfrm>
              <a:off x="11204450" y="3613114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D0036EC-B2CF-8C7F-408C-D0587B1909AC}"/>
                </a:ext>
              </a:extLst>
            </p:cNvPr>
            <p:cNvSpPr/>
            <p:nvPr/>
          </p:nvSpPr>
          <p:spPr>
            <a:xfrm>
              <a:off x="10813925" y="3097184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8CCD0A7-0DC6-58BF-F195-361B699D2B38}"/>
                </a:ext>
              </a:extLst>
            </p:cNvPr>
            <p:cNvSpPr/>
            <p:nvPr/>
          </p:nvSpPr>
          <p:spPr>
            <a:xfrm>
              <a:off x="10873745" y="3177218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C3F18DC-DCEB-4E3B-9B09-1A92D8619AE7}"/>
                </a:ext>
              </a:extLst>
            </p:cNvPr>
            <p:cNvSpPr/>
            <p:nvPr/>
          </p:nvSpPr>
          <p:spPr>
            <a:xfrm>
              <a:off x="10557796" y="3297405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7BBDE15-F037-3DD4-FE17-B00E22D3A6CB}"/>
                </a:ext>
              </a:extLst>
            </p:cNvPr>
            <p:cNvSpPr/>
            <p:nvPr/>
          </p:nvSpPr>
          <p:spPr>
            <a:xfrm>
              <a:off x="10617616" y="2650181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281D76A-1680-2C08-A440-5270C5B2AFC6}"/>
                </a:ext>
              </a:extLst>
            </p:cNvPr>
            <p:cNvSpPr/>
            <p:nvPr/>
          </p:nvSpPr>
          <p:spPr>
            <a:xfrm>
              <a:off x="10110520" y="2763275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153A3F5-ABEE-AB72-7026-5535F0085DE1}"/>
                </a:ext>
              </a:extLst>
            </p:cNvPr>
            <p:cNvSpPr/>
            <p:nvPr/>
          </p:nvSpPr>
          <p:spPr>
            <a:xfrm>
              <a:off x="9607694" y="3242396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80FCC02-B5FC-5A4D-E7B3-8203B1EC93BC}"/>
                </a:ext>
              </a:extLst>
            </p:cNvPr>
            <p:cNvSpPr/>
            <p:nvPr/>
          </p:nvSpPr>
          <p:spPr>
            <a:xfrm>
              <a:off x="9112394" y="2620271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8F84171-362B-69C4-C227-12D5DC3F930A}"/>
                </a:ext>
              </a:extLst>
            </p:cNvPr>
            <p:cNvSpPr/>
            <p:nvPr/>
          </p:nvSpPr>
          <p:spPr>
            <a:xfrm>
              <a:off x="9477612" y="2843183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7A3E40B-5EA6-2DFD-C3D4-496AC2CA2706}"/>
                </a:ext>
              </a:extLst>
            </p:cNvPr>
            <p:cNvSpPr/>
            <p:nvPr/>
          </p:nvSpPr>
          <p:spPr>
            <a:xfrm>
              <a:off x="9447702" y="2927517"/>
              <a:ext cx="59820" cy="59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5905BD38-EF53-E1B6-9351-8AC117EAD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668" y="814748"/>
            <a:ext cx="3023532" cy="3503570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049834" y="744720"/>
            <a:ext cx="6731691" cy="3641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83232" y="13527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기상 데이터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/>
              <p14:cNvContentPartPr/>
              <p14:nvPr/>
            </p14:nvContentPartPr>
            <p14:xfrm>
              <a:off x="381750" y="1446990"/>
              <a:ext cx="897480" cy="727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630" y="1363110"/>
                <a:ext cx="98136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429" y="1764221"/>
            <a:ext cx="5477639" cy="233395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75834" y="20331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Dataset</a:t>
            </a:r>
            <a:endParaRPr lang="ko-KR" altLang="en-US" sz="24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357602" y="679057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7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23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24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4111306" y="2326212"/>
            <a:ext cx="381000" cy="3810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9211" y="4487595"/>
            <a:ext cx="7944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데이터 출처로부터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래스터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(TIF), </a:t>
            </a:r>
            <a:r>
              <a:rPr lang="en-US" altLang="ko-KR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Netcdf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벡터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en-US" altLang="ko-KR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shp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형식의 데이터를 수집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349" y="4903177"/>
            <a:ext cx="8393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QGIS(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지리정보체계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프로그램을 이용하여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데이터의 해상도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파일형식을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맞춤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격자 한 칸당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1.2km*1.2km, EPSG:4326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래스터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(TIF)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형식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3232" y="13527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지형 데이터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409011"/>
              </p:ext>
            </p:extLst>
          </p:nvPr>
        </p:nvGraphicFramePr>
        <p:xfrm>
          <a:off x="375647" y="1828800"/>
          <a:ext cx="3434352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176">
                  <a:extLst>
                    <a:ext uri="{9D8B030D-6E8A-4147-A177-3AD203B41FA5}">
                      <a16:colId xmlns:a16="http://schemas.microsoft.com/office/drawing/2014/main" val="1045759393"/>
                    </a:ext>
                  </a:extLst>
                </a:gridCol>
                <a:gridCol w="1717176">
                  <a:extLst>
                    <a:ext uri="{9D8B030D-6E8A-4147-A177-3AD203B41FA5}">
                      <a16:colId xmlns:a16="http://schemas.microsoft.com/office/drawing/2014/main" val="2975085449"/>
                    </a:ext>
                  </a:extLst>
                </a:gridCol>
              </a:tblGrid>
              <a:tr h="382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Feature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083"/>
                  </a:ext>
                </a:extLst>
              </a:tr>
              <a:tr h="3343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altLang="ko-KR" sz="16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elevation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고도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444596"/>
                  </a:ext>
                </a:extLst>
              </a:tr>
              <a:tr h="396733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경사도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1117991"/>
                  </a:ext>
                </a:extLst>
              </a:tr>
              <a:tr h="3343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NDVI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74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식생지수</a:t>
                      </a:r>
                      <a:endParaRPr sz="16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57008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93612" y="1830334"/>
            <a:ext cx="4883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NDVI – Earth data(NASA)</a:t>
            </a:r>
          </a:p>
          <a:p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elevation –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한국지질자원연구원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slope -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한국지질자원연구원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9" y="3193726"/>
            <a:ext cx="3951220" cy="27594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37" y="3193726"/>
            <a:ext cx="3951043" cy="27594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80" y="3107866"/>
            <a:ext cx="3951220" cy="275945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09211" y="5564980"/>
            <a:ext cx="10611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데이터를 강원도 경계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TIF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데이터를 이용하여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잘라냄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나머지 지형 데이터의 경우 고정적이지만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en-US" altLang="ko-KR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ndvi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경우 계절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년도별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달라지므로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각기 다르게 구성하였음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2994" y="21875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Dataset</a:t>
            </a:r>
            <a:endParaRPr lang="ko-KR" altLang="en-US" sz="24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/>
              <p14:cNvContentPartPr/>
              <p14:nvPr/>
            </p14:nvContentPartPr>
            <p14:xfrm>
              <a:off x="408390" y="1499910"/>
              <a:ext cx="932400" cy="478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270" y="1416030"/>
                <a:ext cx="101664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482525E-BACC-F8A7-7AF5-41392A3FFC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" y="3837191"/>
            <a:ext cx="483615" cy="4836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AAF11C-FCA5-FD6F-BC5C-8D0B25F45F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3683993"/>
            <a:ext cx="576301" cy="6368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1206B-382B-2549-C3B1-B57706E35B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74" y="3853887"/>
            <a:ext cx="1550603" cy="4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9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357602" y="679057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8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23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24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3888490" y="2267827"/>
            <a:ext cx="381000" cy="3810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9211" y="4487595"/>
            <a:ext cx="7944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데이터 출처로부터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vector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형식의 데이터를 수집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349" y="4903177"/>
            <a:ext cx="8393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QGIS(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지리정보체계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프로그램을 이용하여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데이터의 해상도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파일형식을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맞춤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격자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한칸당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1.2km*1.2km, EPSG:4326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래스터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(TIF)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형식</a:t>
            </a:r>
            <a:endParaRPr lang="en-US" altLang="ko-KR" sz="16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3232" y="13527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인적 데이터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1586" y="1996662"/>
            <a:ext cx="357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Landuse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 </a:t>
            </a:r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국토교통부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Population density - </a:t>
            </a:r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국토교통부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9211" y="5564980"/>
            <a:ext cx="7828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데이터를 강원도 경계 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TIF </a:t>
            </a:r>
            <a:r>
              <a: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데이터를 이용하여 </a:t>
            </a:r>
            <a:r>
              <a:rPr lang="ko-KR" altLang="en-US" sz="16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잘라냄</a:t>
            </a:r>
            <a:r>
              <a: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315258"/>
              </p:ext>
            </p:extLst>
          </p:nvPr>
        </p:nvGraphicFramePr>
        <p:xfrm>
          <a:off x="332994" y="2071580"/>
          <a:ext cx="3097726" cy="778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863">
                  <a:extLst>
                    <a:ext uri="{9D8B030D-6E8A-4147-A177-3AD203B41FA5}">
                      <a16:colId xmlns:a16="http://schemas.microsoft.com/office/drawing/2014/main" val="1045759393"/>
                    </a:ext>
                  </a:extLst>
                </a:gridCol>
                <a:gridCol w="1548863">
                  <a:extLst>
                    <a:ext uri="{9D8B030D-6E8A-4147-A177-3AD203B41FA5}">
                      <a16:colId xmlns:a16="http://schemas.microsoft.com/office/drawing/2014/main" val="2975085449"/>
                    </a:ext>
                  </a:extLst>
                </a:gridCol>
              </a:tblGrid>
              <a:tr h="229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Feature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Description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083"/>
                  </a:ext>
                </a:extLst>
              </a:tr>
              <a:tr h="2299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population density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인구밀도</a:t>
                      </a:r>
                      <a:endParaRPr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3873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444596"/>
                  </a:ext>
                </a:extLst>
              </a:tr>
              <a:tr h="229935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Landuse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토지이용도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11799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80" y="3353290"/>
            <a:ext cx="4137934" cy="28898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74" y="3309975"/>
            <a:ext cx="4137934" cy="2889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/>
              <p14:cNvContentPartPr/>
              <p14:nvPr/>
            </p14:nvContentPartPr>
            <p14:xfrm>
              <a:off x="390750" y="1505670"/>
              <a:ext cx="1048320" cy="342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630" y="1421790"/>
                <a:ext cx="1132200" cy="2019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332994" y="21875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Dataset</a:t>
            </a:r>
            <a:endParaRPr lang="ko-KR" altLang="en-US" sz="24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EC8C04-1917-DB6F-BA84-65243ABA1F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" y="3837191"/>
            <a:ext cx="483615" cy="4836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202AAE-B387-3441-1F29-0CFE1AAD88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3683993"/>
            <a:ext cx="576301" cy="6368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B7EF7C-7789-9EBD-EE09-EDDB2E9E67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74" y="3853887"/>
            <a:ext cx="1550603" cy="4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2679F552-C6E0-481E-2B78-CA876DE4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21" y="4506917"/>
            <a:ext cx="1237968" cy="6463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763243" y="6540451"/>
            <a:ext cx="436879" cy="1436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spcBef>
                <a:spcPts val="160"/>
              </a:spcBef>
            </a:pPr>
            <a:r>
              <a:rPr spc="-5" dirty="0"/>
              <a:t>-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spcBef>
                  <a:spcPts val="160"/>
                </a:spcBef>
              </a:pPr>
              <a:t>9</a:t>
            </a:fld>
            <a:r>
              <a:rPr spc="-30" dirty="0"/>
              <a:t> </a:t>
            </a:r>
            <a:r>
              <a:rPr spc="-5" dirty="0"/>
              <a:t>-</a:t>
            </a:r>
          </a:p>
        </p:txBody>
      </p:sp>
      <p:grpSp>
        <p:nvGrpSpPr>
          <p:cNvPr id="6" name="object 2"/>
          <p:cNvGrpSpPr/>
          <p:nvPr/>
        </p:nvGrpSpPr>
        <p:grpSpPr>
          <a:xfrm flipV="1">
            <a:off x="76200" y="694239"/>
            <a:ext cx="11963400" cy="45719"/>
            <a:chOff x="12953" y="740663"/>
            <a:chExt cx="9131300" cy="38100"/>
          </a:xfrm>
          <a:solidFill>
            <a:srgbClr val="324B62"/>
          </a:solidFill>
        </p:grpSpPr>
        <p:sp>
          <p:nvSpPr>
            <p:cNvPr id="7" name="object 3"/>
            <p:cNvSpPr/>
            <p:nvPr/>
          </p:nvSpPr>
          <p:spPr>
            <a:xfrm>
              <a:off x="269747" y="765047"/>
              <a:ext cx="8603615" cy="0"/>
            </a:xfrm>
            <a:custGeom>
              <a:avLst/>
              <a:gdLst/>
              <a:ahLst/>
              <a:cxnLst/>
              <a:rect l="l" t="t" r="r" b="b"/>
              <a:pathLst>
                <a:path w="8603615">
                  <a:moveTo>
                    <a:pt x="0" y="0"/>
                  </a:moveTo>
                  <a:lnTo>
                    <a:pt x="8603107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12954" y="740663"/>
              <a:ext cx="9131300" cy="38100"/>
            </a:xfrm>
            <a:custGeom>
              <a:avLst/>
              <a:gdLst/>
              <a:ahLst/>
              <a:cxnLst/>
              <a:rect l="l" t="t" r="r" b="b"/>
              <a:pathLst>
                <a:path w="9131300" h="38100">
                  <a:moveTo>
                    <a:pt x="91310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31033" y="38100"/>
                  </a:lnTo>
                  <a:lnTo>
                    <a:pt x="913103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32994" y="218755"/>
            <a:ext cx="254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Pretendard SemiBold" panose="02000703000000020004" pitchFamily="2" charset="-127"/>
                <a:ea typeface="Pretendard Medium" panose="02000603000000020004"/>
                <a:cs typeface="Pretendard SemiBold" panose="02000703000000020004" pitchFamily="2" charset="-127"/>
              </a:rPr>
              <a:t>Model</a:t>
            </a:r>
            <a:endParaRPr lang="ko-KR" altLang="en-US" sz="2400" b="1" dirty="0">
              <a:latin typeface="Pretendard SemiBold" panose="02000703000000020004" pitchFamily="2" charset="-127"/>
              <a:ea typeface="Pretendard Medium" panose="02000603000000020004"/>
              <a:cs typeface="Pretendard SemiBold" panose="020007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94" y="1143000"/>
            <a:ext cx="1003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강원도 전체를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1.2km * 1.2km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크기의 격자로 나누어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400*278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격자를 구성한 뒤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격자별로 모델에 변수를 넣어 산불 발생확률을 추정하고 결과값을 모아 전체 산불 발생 </a:t>
            </a:r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확률맵을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생성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0FCF407-52EC-977E-ABF9-D284233A3BA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48000"/>
            <a:ext cx="3320834" cy="2392056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액자 28">
            <a:extLst>
              <a:ext uri="{FF2B5EF4-FFF2-40B4-BE49-F238E27FC236}">
                <a16:creationId xmlns:a16="http://schemas.microsoft.com/office/drawing/2014/main" id="{9ED92578-AA95-A036-BB49-054F3EAC3978}"/>
              </a:ext>
            </a:extLst>
          </p:cNvPr>
          <p:cNvSpPr/>
          <p:nvPr/>
        </p:nvSpPr>
        <p:spPr>
          <a:xfrm>
            <a:off x="1378258" y="3715172"/>
            <a:ext cx="533400" cy="502243"/>
          </a:xfrm>
          <a:prstGeom prst="frame">
            <a:avLst>
              <a:gd name="adj1" fmla="val 901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085504C2-5C8E-D685-7249-538E31732D44}"/>
              </a:ext>
            </a:extLst>
          </p:cNvPr>
          <p:cNvSpPr/>
          <p:nvPr/>
        </p:nvSpPr>
        <p:spPr>
          <a:xfrm>
            <a:off x="2286000" y="4419600"/>
            <a:ext cx="468303" cy="468085"/>
          </a:xfrm>
          <a:prstGeom prst="frame">
            <a:avLst>
              <a:gd name="adj1" fmla="val 90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770150" y="2845955"/>
            <a:ext cx="1246656" cy="1120339"/>
            <a:chOff x="4415878" y="1882152"/>
            <a:chExt cx="1727542" cy="16638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360A9A6-07B1-6CE8-9D4D-A933F846E4DC}"/>
                </a:ext>
              </a:extLst>
            </p:cNvPr>
            <p:cNvGrpSpPr/>
            <p:nvPr/>
          </p:nvGrpSpPr>
          <p:grpSpPr>
            <a:xfrm>
              <a:off x="4814317" y="1882152"/>
              <a:ext cx="1329103" cy="1263512"/>
              <a:chOff x="4814317" y="1882152"/>
              <a:chExt cx="1329103" cy="1263512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C994973E-3410-7C54-31BB-1527471D915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3420" y="188215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3E98519-C1B3-3E97-16F0-C9FD0D993E4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7314" y="197885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5F53800-A154-3244-DE8B-15BF593866C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4317" y="2065664"/>
                <a:ext cx="1080000" cy="108000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5E2E62F-1B7B-D57A-83A6-F04489A45B4D}"/>
                </a:ext>
              </a:extLst>
            </p:cNvPr>
            <p:cNvGrpSpPr/>
            <p:nvPr/>
          </p:nvGrpSpPr>
          <p:grpSpPr>
            <a:xfrm>
              <a:off x="4415878" y="2178010"/>
              <a:ext cx="1368000" cy="1368000"/>
              <a:chOff x="4353539" y="3031723"/>
              <a:chExt cx="1637510" cy="167541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BC966F8-9DBE-91B6-7139-9E2B84A3B2BF}"/>
                  </a:ext>
                </a:extLst>
              </p:cNvPr>
              <p:cNvGrpSpPr/>
              <p:nvPr/>
            </p:nvGrpSpPr>
            <p:grpSpPr>
              <a:xfrm>
                <a:off x="4353539" y="3031723"/>
                <a:ext cx="1637510" cy="1675419"/>
                <a:chOff x="4892352" y="1989000"/>
                <a:chExt cx="1637510" cy="1675419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34536982-FA8A-1E5A-9AA3-E607BB70D24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89862" y="1989000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F330335-3253-5BAA-11FE-F0362A7C1ED7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92352" y="2224419"/>
                  <a:ext cx="1440000" cy="1440000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67A458-4E19-9336-5EEF-4A7C6487F384}"/>
                  </a:ext>
                </a:extLst>
              </p:cNvPr>
              <p:cNvSpPr txBox="1"/>
              <p:nvPr/>
            </p:nvSpPr>
            <p:spPr>
              <a:xfrm>
                <a:off x="4871928" y="3723306"/>
                <a:ext cx="302079" cy="531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이사만루체 Medium" panose="00000600000000000000" pitchFamily="2" charset="-127"/>
                    <a:ea typeface="이사만루체 Medium" panose="00000600000000000000" pitchFamily="2" charset="-127"/>
                  </a:rPr>
                  <a:t>1</a:t>
                </a:r>
                <a:endParaRPr lang="ko-KR" altLang="en-US" sz="20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4699263" y="4236043"/>
            <a:ext cx="1319828" cy="1253412"/>
            <a:chOff x="4394934" y="3895849"/>
            <a:chExt cx="1714061" cy="160802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42D970-636D-3E63-8643-37731EC7AED1}"/>
                </a:ext>
              </a:extLst>
            </p:cNvPr>
            <p:cNvGrpSpPr/>
            <p:nvPr/>
          </p:nvGrpSpPr>
          <p:grpSpPr>
            <a:xfrm>
              <a:off x="4779892" y="3895849"/>
              <a:ext cx="1329103" cy="1263512"/>
              <a:chOff x="4814317" y="1882152"/>
              <a:chExt cx="1329103" cy="1263512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E189177-A9A7-2406-5D75-4942FD9ECE8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3420" y="188215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DBA9664-E2BF-1BE1-0FCA-7141C04FD39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7314" y="197885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468FC7A-D28B-8322-B984-3593D1867F0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4317" y="2065664"/>
                <a:ext cx="1080000" cy="1080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9997A76-3117-8AA7-FEC4-32399C415063}"/>
                </a:ext>
              </a:extLst>
            </p:cNvPr>
            <p:cNvGrpSpPr/>
            <p:nvPr/>
          </p:nvGrpSpPr>
          <p:grpSpPr>
            <a:xfrm>
              <a:off x="4394934" y="4135877"/>
              <a:ext cx="1368000" cy="1368000"/>
              <a:chOff x="6214985" y="3055156"/>
              <a:chExt cx="1739764" cy="1633637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013EDEB-0AE8-2C49-488D-27D8E994F205}"/>
                  </a:ext>
                </a:extLst>
              </p:cNvPr>
              <p:cNvGrpSpPr/>
              <p:nvPr/>
            </p:nvGrpSpPr>
            <p:grpSpPr>
              <a:xfrm>
                <a:off x="6214985" y="3055156"/>
                <a:ext cx="1739764" cy="1633637"/>
                <a:chOff x="8105193" y="3377540"/>
                <a:chExt cx="1739764" cy="1633637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885C4593-9B97-3AFD-D972-0257E2786BE6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04957" y="3377540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2ADEE3A3-7158-607A-FD4D-B6E6B2C6636F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05193" y="3571177"/>
                  <a:ext cx="1440000" cy="1440000"/>
                </a:xfrm>
                <a:prstGeom prst="rect">
                  <a:avLst/>
                </a:prstGeom>
              </p:spPr>
            </p:pic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0D3EBA6-19DD-4C4A-7BB8-C2CFE8C52908}"/>
                  </a:ext>
                </a:extLst>
              </p:cNvPr>
              <p:cNvSpPr txBox="1"/>
              <p:nvPr/>
            </p:nvSpPr>
            <p:spPr>
              <a:xfrm>
                <a:off x="6683402" y="3738592"/>
                <a:ext cx="302080" cy="593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이사만루체 Medium" panose="00000600000000000000" pitchFamily="2" charset="-127"/>
                    <a:ea typeface="이사만루체 Medium" panose="00000600000000000000" pitchFamily="2" charset="-127"/>
                  </a:rPr>
                  <a:t>2</a:t>
                </a:r>
                <a:endParaRPr lang="ko-KR" altLang="en-US" sz="20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endParaRPr>
              </a:p>
            </p:txBody>
          </p:sp>
        </p:grpSp>
      </p:grpSp>
      <p:cxnSp>
        <p:nvCxnSpPr>
          <p:cNvPr id="52" name="구부러진 연결선 51"/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3135191" y="2080213"/>
            <a:ext cx="144726" cy="3125192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>
            <a:stCxn id="30" idx="2"/>
            <a:endCxn id="47" idx="1"/>
          </p:cNvCxnSpPr>
          <p:nvPr/>
        </p:nvCxnSpPr>
        <p:spPr>
          <a:xfrm rot="16200000" flipH="1">
            <a:off x="3543803" y="3864033"/>
            <a:ext cx="131808" cy="2179111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205">
            <a:extLst>
              <a:ext uri="{FF2B5EF4-FFF2-40B4-BE49-F238E27FC236}">
                <a16:creationId xmlns:a16="http://schemas.microsoft.com/office/drawing/2014/main" id="{5D5662A1-03D0-A0AF-F01A-9373AD45F4F8}"/>
              </a:ext>
            </a:extLst>
          </p:cNvPr>
          <p:cNvSpPr/>
          <p:nvPr/>
        </p:nvSpPr>
        <p:spPr>
          <a:xfrm>
            <a:off x="7772400" y="2910757"/>
            <a:ext cx="584228" cy="2588209"/>
          </a:xfrm>
          <a:prstGeom prst="roundRect">
            <a:avLst/>
          </a:prstGeom>
          <a:solidFill>
            <a:srgbClr val="377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</a:t>
            </a:r>
          </a:p>
          <a:p>
            <a:pPr algn="ctr"/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O</a:t>
            </a:r>
          </a:p>
          <a:p>
            <a:pPr algn="ctr"/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</a:t>
            </a:r>
          </a:p>
          <a:p>
            <a:pPr algn="ctr"/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</a:t>
            </a:r>
          </a:p>
          <a:p>
            <a:pPr algn="ctr"/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l</a:t>
            </a:r>
            <a:endParaRPr lang="ko-KR" altLang="en-US" sz="2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679F552-C6E0-481E-2B78-CA876DE4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44" y="3013074"/>
            <a:ext cx="1237968" cy="646331"/>
          </a:xfrm>
          <a:prstGeom prst="rect">
            <a:avLst/>
          </a:prstGeom>
        </p:spPr>
      </p:pic>
      <p:sp>
        <p:nvSpPr>
          <p:cNvPr id="60" name="액자 59">
            <a:extLst>
              <a:ext uri="{FF2B5EF4-FFF2-40B4-BE49-F238E27FC236}">
                <a16:creationId xmlns:a16="http://schemas.microsoft.com/office/drawing/2014/main" id="{E04F1292-018B-E28B-E9B5-A2B2990180EE}"/>
              </a:ext>
            </a:extLst>
          </p:cNvPr>
          <p:cNvSpPr/>
          <p:nvPr/>
        </p:nvSpPr>
        <p:spPr>
          <a:xfrm>
            <a:off x="6494114" y="3261780"/>
            <a:ext cx="876682" cy="5913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덧셈 기호 61"/>
          <p:cNvSpPr/>
          <p:nvPr/>
        </p:nvSpPr>
        <p:spPr>
          <a:xfrm>
            <a:off x="6065663" y="3180877"/>
            <a:ext cx="207350" cy="2442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덧셈 기호 62"/>
          <p:cNvSpPr/>
          <p:nvPr/>
        </p:nvSpPr>
        <p:spPr>
          <a:xfrm>
            <a:off x="6148462" y="4677897"/>
            <a:ext cx="207350" cy="2442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액자 63">
            <a:extLst>
              <a:ext uri="{FF2B5EF4-FFF2-40B4-BE49-F238E27FC236}">
                <a16:creationId xmlns:a16="http://schemas.microsoft.com/office/drawing/2014/main" id="{E04F1292-018B-E28B-E9B5-A2B2990180EE}"/>
              </a:ext>
            </a:extLst>
          </p:cNvPr>
          <p:cNvSpPr/>
          <p:nvPr/>
        </p:nvSpPr>
        <p:spPr>
          <a:xfrm>
            <a:off x="6496226" y="4801918"/>
            <a:ext cx="876682" cy="5913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8763000" y="3274359"/>
            <a:ext cx="533400" cy="23625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8761763" y="4799999"/>
            <a:ext cx="555682" cy="25851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실행 단추: 도움말 66">
            <a:hlinkClick r:id="" action="ppaction://noaction" highlightClick="1"/>
          </p:cNvPr>
          <p:cNvSpPr/>
          <p:nvPr/>
        </p:nvSpPr>
        <p:spPr>
          <a:xfrm>
            <a:off x="9632642" y="3011776"/>
            <a:ext cx="914400" cy="792006"/>
          </a:xfrm>
          <a:prstGeom prst="actionButtonHelp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실행 단추: 도움말 67">
            <a:hlinkClick r:id="" action="ppaction://noaction" highlightClick="1"/>
          </p:cNvPr>
          <p:cNvSpPr/>
          <p:nvPr/>
        </p:nvSpPr>
        <p:spPr>
          <a:xfrm>
            <a:off x="9637190" y="4592056"/>
            <a:ext cx="914400" cy="792005"/>
          </a:xfrm>
          <a:prstGeom prst="actionButtonHelp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1585</TotalTime>
  <Words>1353</Words>
  <Application>Microsoft Office PowerPoint</Application>
  <PresentationFormat>와이드스크린</PresentationFormat>
  <Paragraphs>246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Pretendard Medium</vt:lpstr>
      <vt:lpstr>Pretendard SemiBold</vt:lpstr>
      <vt:lpstr>맑은 고딕</vt:lpstr>
      <vt:lpstr>맑은 고딕</vt:lpstr>
      <vt:lpstr>이사만루체 Medium</vt:lpstr>
      <vt:lpstr>Calibri</vt:lpstr>
      <vt:lpstr>SF Pro Regular</vt:lpstr>
      <vt:lpstr>Office Theme</vt:lpstr>
      <vt:lpstr>Project [인공지능을 활용한 강원도 산불발생확률 예측]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현준</dc:creator>
  <cp:lastModifiedBy>Changhyun Bae</cp:lastModifiedBy>
  <cp:revision>1162</cp:revision>
  <dcterms:created xsi:type="dcterms:W3CDTF">2023-07-18T12:06:56Z</dcterms:created>
  <dcterms:modified xsi:type="dcterms:W3CDTF">2023-11-22T07:40:49Z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2023-07-16T00:00:00Z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2023-07-18T00:00:00Z</vt:filetime>
  </property>
</Properties>
</file>